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514" r:id="rId6"/>
    <p:sldId id="459" r:id="rId7"/>
    <p:sldId id="504" r:id="rId8"/>
    <p:sldId id="515" r:id="rId9"/>
    <p:sldId id="512" r:id="rId10"/>
    <p:sldId id="505" r:id="rId11"/>
    <p:sldId id="503" r:id="rId12"/>
    <p:sldId id="513" r:id="rId13"/>
    <p:sldId id="516" r:id="rId14"/>
    <p:sldId id="517" r:id="rId15"/>
    <p:sldId id="452" r:id="rId1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CFE41B5-DD26-499E-BD3C-19E9BE45D73D}">
          <p14:sldIdLst>
            <p14:sldId id="256"/>
            <p14:sldId id="514"/>
          </p14:sldIdLst>
        </p14:section>
        <p14:section name="Who Are We?" id="{21D549CE-F8FB-43A0-844A-A23AB2FB6AE0}">
          <p14:sldIdLst>
            <p14:sldId id="459"/>
            <p14:sldId id="504"/>
            <p14:sldId id="515"/>
            <p14:sldId id="512"/>
            <p14:sldId id="505"/>
            <p14:sldId id="503"/>
            <p14:sldId id="513"/>
            <p14:sldId id="516"/>
          </p14:sldIdLst>
        </p14:section>
        <p14:section name="DOT is Listening" id="{8D7D017E-FA7E-4AB7-9D32-393BDF5B44CF}">
          <p14:sldIdLst>
            <p14:sldId id="517"/>
            <p14:sldId id="4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DA1"/>
    <a:srgbClr val="656F78"/>
    <a:srgbClr val="D68E7F"/>
    <a:srgbClr val="536B6F"/>
    <a:srgbClr val="E444DC"/>
    <a:srgbClr val="DFF4FF"/>
    <a:srgbClr val="A7E2FF"/>
    <a:srgbClr val="FFCC00"/>
    <a:srgbClr val="389838"/>
    <a:srgbClr val="4A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70465" autoAdjust="0"/>
  </p:normalViewPr>
  <p:slideViewPr>
    <p:cSldViewPr>
      <p:cViewPr>
        <p:scale>
          <a:sx n="98" d="100"/>
          <a:sy n="98" d="100"/>
        </p:scale>
        <p:origin x="4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771" y="4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BABE48-9395-4289-913A-1B2EE52BDBB9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155ECF-650E-4CE2-B582-3D951E6A6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57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441AC6-FC4F-4477-AD48-32AA2210A086}" type="datetimeFigureOut">
              <a:rPr lang="en-US"/>
              <a:pPr>
                <a:defRPr/>
              </a:pPr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55E4D2-B79E-41E5-B5B3-EA5ABB109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8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7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50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5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51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7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7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8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86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5E4D2-B79E-41E5-B5B3-EA5ABB1090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5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5E4D2-B79E-41E5-B5B3-EA5ABB1090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48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  <p:sp>
        <p:nvSpPr>
          <p:cNvPr id="14" name="Footer Placeholder 3"/>
          <p:cNvSpPr txBox="1">
            <a:spLocks/>
          </p:cNvSpPr>
          <p:nvPr userDrawn="1"/>
        </p:nvSpPr>
        <p:spPr>
          <a:xfrm>
            <a:off x="247650" y="6583680"/>
            <a:ext cx="8896350" cy="274320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50000"/>
                </a:srgbClr>
              </a:gs>
              <a:gs pos="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 </a:t>
            </a:r>
            <a:r>
              <a:rPr lang="en-US" sz="1200" b="0" i="0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mission is to </a:t>
            </a:r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Keep Alaska Moving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through service and infrastructure.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209800"/>
            <a:ext cx="990600" cy="9906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 userDrawn="1"/>
        </p:nvSpPr>
        <p:spPr>
          <a:xfrm>
            <a:off x="2590800" y="3200400"/>
            <a:ext cx="6553200" cy="990600"/>
          </a:xfrm>
          <a:prstGeom prst="rect">
            <a:avLst/>
          </a:prstGeom>
          <a:noFill/>
        </p:spPr>
        <p:txBody>
          <a:bodyPr/>
          <a:lstStyle>
            <a:lvl1pPr>
              <a:defRPr sz="3100" baseline="0">
                <a:ln w="12700">
                  <a:solidFill>
                    <a:schemeClr val="tx1"/>
                  </a:solidFill>
                </a:ln>
                <a:gradFill>
                  <a:gsLst>
                    <a:gs pos="0">
                      <a:schemeClr val="bg1"/>
                    </a:gs>
                    <a:gs pos="66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2700" dirty="0">
                <a:ln w="12700">
                  <a:noFill/>
                </a:ln>
                <a:solidFill>
                  <a:srgbClr val="4A4646"/>
                </a:solidFill>
                <a:effectLst/>
                <a:ea typeface="+mj-ea"/>
                <a:cs typeface="+mj-cs"/>
              </a:rPr>
              <a:t>Alaska Department of Transportation &amp; Public Facilities</a:t>
            </a:r>
          </a:p>
        </p:txBody>
      </p:sp>
    </p:spTree>
    <p:extLst>
      <p:ext uri="{BB962C8B-B14F-4D97-AF65-F5344CB8AC3E}">
        <p14:creationId xmlns:p14="http://schemas.microsoft.com/office/powerpoint/2010/main" val="21261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585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58200" y="6675120"/>
            <a:ext cx="685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DFB3D18-987C-4A6B-9D8A-0028CE06E0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 bwMode="auto">
          <a:xfrm>
            <a:off x="152400" y="1146048"/>
            <a:ext cx="8839200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8B6FD7-91B3-4D10-B688-973CF5EAA7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6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58200" y="6675120"/>
            <a:ext cx="685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DFB3D18-987C-4A6B-9D8A-0028CE06E0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5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43DB1-880A-497F-811F-2F54ADA54852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75A16-B792-4AF1-B789-CB113D83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648"/>
            <a:ext cx="9144000" cy="9144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917448"/>
            <a:ext cx="8839200" cy="56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675120"/>
            <a:ext cx="685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8B6FD7-91B3-4D10-B688-973CF5EAA7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5503F0-6C44-4E7F-A2F8-480A589CD9B6}"/>
              </a:ext>
            </a:extLst>
          </p:cNvPr>
          <p:cNvSpPr txBox="1">
            <a:spLocks/>
          </p:cNvSpPr>
          <p:nvPr userDrawn="1"/>
        </p:nvSpPr>
        <p:spPr>
          <a:xfrm>
            <a:off x="3352800" y="6675120"/>
            <a:ext cx="2590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2022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2" r:id="rId2"/>
    <p:sldLayoutId id="2147483694" r:id="rId3"/>
    <p:sldLayoutId id="2147483695" r:id="rId4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1">
              <a:lumMod val="75000"/>
              <a:lumOff val="25000"/>
            </a:schemeClr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65000"/>
            <a:lumOff val="35000"/>
          </a:schemeClr>
        </a:buClr>
        <a:buSzPct val="100000"/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65000"/>
            <a:lumOff val="35000"/>
          </a:schemeClr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"/>
        <a:defRPr sz="22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SzPct val="95000"/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t.alaska.gov/infrastructureact/results.shtml" TargetMode="External"/><Relationship Id="rId4" Type="http://schemas.openxmlformats.org/officeDocument/2006/relationships/hyperlink" Target="https://gcc02.safelinks.protection.outlook.com/?url=https%3A%2F%2Farcg.is%2F1G4WPD1&amp;data=04%7C01%7Candrea.deppner%40alaska.gov%7C8a37d826d1494815056408d9f17815f3%7C20030bf67ad942f7927359ea83fcfa38%7C0%7C0%7C637806320327537273%7CUnknown%7CTWFpbGZsb3d8eyJWIjoiMC4wLjAwMDAiLCJQIjoiV2luMzIiLCJBTiI6Ik1haWwiLCJXVCI6Mn0%3D%7C3000&amp;sdata=ntqOW1tBh6KbIkHvQIZw5sp%2BFcKvzatT8bssaSZwlII%3D&amp;reserved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t.alaska.gov/infrastructureact/" TargetMode="Externa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akfederalfunding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0" y="4419600"/>
            <a:ext cx="8382000" cy="1905000"/>
          </a:xfrm>
          <a:prstGeom prst="rect">
            <a:avLst/>
          </a:prstGeom>
          <a:noFill/>
        </p:spPr>
        <p:txBody>
          <a:bodyPr/>
          <a:lstStyle>
            <a:lvl1pPr>
              <a:defRPr sz="3100" baseline="0">
                <a:ln w="12700">
                  <a:solidFill>
                    <a:schemeClr val="tx1"/>
                  </a:solidFill>
                </a:ln>
                <a:gradFill>
                  <a:gsLst>
                    <a:gs pos="0">
                      <a:schemeClr val="bg1"/>
                    </a:gs>
                    <a:gs pos="66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265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Arial" pitchFamily="34" charset="0"/>
              </a:rPr>
              <a:t>Grants Symposium &amp; Alaska Infrastructure Planning</a:t>
            </a:r>
            <a:endParaRPr lang="en-US" sz="265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j-ea"/>
              <a:cs typeface="Arial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22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Arial" pitchFamily="34" charset="0"/>
              </a:rPr>
              <a:t>Ryan Anderson, Commissioner</a:t>
            </a:r>
            <a:endParaRPr lang="en-US" sz="22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j-ea"/>
              <a:cs typeface="Arial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n-US" sz="10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lt"/>
              <a:ea typeface="+mj-ea"/>
              <a:cs typeface="Arial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800" i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Arial" pitchFamily="34" charset="0"/>
              </a:rPr>
              <a:t>April 11,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992"/>
            <a:ext cx="9144000" cy="5596128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4419600" y="1219200"/>
            <a:ext cx="4572000" cy="3352800"/>
          </a:xfrm>
          <a:prstGeom prst="roundRect">
            <a:avLst>
              <a:gd name="adj" fmla="val 3211"/>
            </a:avLst>
          </a:prstGeom>
          <a:solidFill>
            <a:schemeClr val="bg1">
              <a:alpha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chemeClr val="tx1"/>
                </a:solidFill>
              </a:rPr>
              <a:t>Federally-supported</a:t>
            </a:r>
            <a:r>
              <a:rPr lang="en-US" sz="2200" b="1" dirty="0">
                <a:solidFill>
                  <a:schemeClr val="tx1"/>
                </a:solidFill>
              </a:rPr>
              <a:t>, Local Assistance &amp; Grants (FLAG) </a:t>
            </a:r>
            <a:r>
              <a:rPr lang="en-US" sz="2200" b="1" dirty="0" smtClean="0">
                <a:solidFill>
                  <a:schemeClr val="tx1"/>
                </a:solidFill>
              </a:rPr>
              <a:t>Program</a:t>
            </a: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spc="-20" dirty="0">
                <a:solidFill>
                  <a:schemeClr val="tx1"/>
                </a:solidFill>
              </a:rPr>
              <a:t>Provide </a:t>
            </a:r>
            <a:r>
              <a:rPr lang="en-US" sz="2200" spc="-20" dirty="0">
                <a:solidFill>
                  <a:schemeClr val="tx1"/>
                </a:solidFill>
              </a:rPr>
              <a:t>Local Assistance with Transportation </a:t>
            </a:r>
            <a:endParaRPr lang="en-US" sz="2200" spc="-20" dirty="0">
              <a:solidFill>
                <a:schemeClr val="tx1"/>
              </a:solidFill>
            </a:endParaRP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spc="-20" dirty="0">
                <a:solidFill>
                  <a:schemeClr val="tx1"/>
                </a:solidFill>
              </a:rPr>
              <a:t>Establish </a:t>
            </a:r>
            <a:r>
              <a:rPr lang="en-US" sz="2200" spc="-20" dirty="0">
                <a:solidFill>
                  <a:schemeClr val="tx1"/>
                </a:solidFill>
              </a:rPr>
              <a:t>public-facing websites, materials, and resources to assist communities in seeking DOT&amp;PF’s technical assistance for projects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" y="6461526"/>
            <a:ext cx="8595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</a:rPr>
              <a:t>Moose on Kake Access Road, </a:t>
            </a:r>
            <a:r>
              <a:rPr lang="en-US" sz="900" i="1" dirty="0" err="1" smtClean="0">
                <a:solidFill>
                  <a:schemeClr val="bg1">
                    <a:lumMod val="85000"/>
                  </a:schemeClr>
                </a:solidFill>
              </a:rPr>
              <a:t>Krupeanof</a:t>
            </a:r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</a:rPr>
              <a:t> Island. </a:t>
            </a: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</a:rPr>
              <a:t>Photo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by </a:t>
            </a: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</a:rPr>
              <a:t>Patty Shull,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Alaska DOT&amp;PF</a:t>
            </a:r>
          </a:p>
        </p:txBody>
      </p:sp>
    </p:spTree>
    <p:extLst>
      <p:ext uri="{BB962C8B-B14F-4D97-AF65-F5344CB8AC3E}">
        <p14:creationId xmlns:p14="http://schemas.microsoft.com/office/powerpoint/2010/main" val="6789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New 2022 Survey is Open!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065"/>
          <a:stretch/>
        </p:blipFill>
        <p:spPr>
          <a:xfrm>
            <a:off x="2857357" y="3085651"/>
            <a:ext cx="3467243" cy="35437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092875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Here’s another chance for the public to </a:t>
            </a:r>
            <a:r>
              <a:rPr lang="en-US" sz="2200" b="1" dirty="0"/>
              <a:t>weigh </a:t>
            </a:r>
            <a:r>
              <a:rPr lang="en-US" sz="2200" b="1" dirty="0" smtClean="0"/>
              <a:t>in on </a:t>
            </a:r>
            <a:r>
              <a:rPr lang="en-US" sz="2200" b="1" dirty="0"/>
              <a:t>the future of transportation in </a:t>
            </a:r>
            <a:r>
              <a:rPr lang="en-US" sz="2200" b="1" dirty="0" smtClean="0"/>
              <a:t>Alaska! </a:t>
            </a:r>
            <a:endParaRPr lang="en-US" sz="2200" b="1" dirty="0" smtClean="0"/>
          </a:p>
          <a:p>
            <a:pPr algn="ctr"/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2200" b="1" dirty="0" smtClean="0"/>
              <a:t>Survey deadline has been EXTENDED to </a:t>
            </a:r>
            <a:r>
              <a:rPr lang="en-US" sz="2200" b="1" dirty="0" smtClean="0">
                <a:solidFill>
                  <a:srgbClr val="FF0000"/>
                </a:solidFill>
              </a:rPr>
              <a:t>April </a:t>
            </a:r>
            <a:r>
              <a:rPr lang="en-US" sz="2200" b="1" dirty="0" smtClean="0">
                <a:solidFill>
                  <a:srgbClr val="FF0000"/>
                </a:solidFill>
              </a:rPr>
              <a:t>22, </a:t>
            </a:r>
            <a:r>
              <a:rPr lang="en-US" sz="2200" b="1" dirty="0" smtClean="0">
                <a:solidFill>
                  <a:srgbClr val="FF0000"/>
                </a:solidFill>
              </a:rPr>
              <a:t>2022</a:t>
            </a:r>
            <a:r>
              <a:rPr lang="en-US" sz="2200" b="1" dirty="0" smtClean="0"/>
              <a:t>.</a:t>
            </a:r>
          </a:p>
          <a:p>
            <a:pPr algn="ctr"/>
            <a:endParaRPr lang="en-US" sz="1000" b="1" dirty="0" smtClean="0"/>
          </a:p>
          <a:p>
            <a:pPr marL="111125" algn="ctr">
              <a:tabLst>
                <a:tab pos="461963" algn="l"/>
              </a:tabLst>
            </a:pPr>
            <a:r>
              <a:rPr lang="en-US" b="1" dirty="0" smtClean="0"/>
              <a:t>Access </a:t>
            </a:r>
            <a:r>
              <a:rPr lang="en-US" b="1" dirty="0" smtClean="0"/>
              <a:t>the survey by scanning the QR code with your smart phone OR </a:t>
            </a:r>
            <a:r>
              <a:rPr lang="en-US" b="1" dirty="0"/>
              <a:t> </a:t>
            </a:r>
            <a:r>
              <a:rPr lang="en-US" b="1" dirty="0" smtClean="0"/>
              <a:t>visit </a:t>
            </a:r>
            <a:r>
              <a:rPr lang="en-US" u="sng" dirty="0">
                <a:hlinkClick r:id="rId4"/>
              </a:rPr>
              <a:t>https://arcg.is/1G4WPD1</a:t>
            </a:r>
            <a:r>
              <a:rPr lang="en-US" dirty="0"/>
              <a:t> </a:t>
            </a:r>
            <a:endParaRPr lang="en-US" b="1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6781800" y="5257800"/>
            <a:ext cx="2133600" cy="1219200"/>
          </a:xfrm>
          <a:prstGeom prst="roundRect">
            <a:avLst>
              <a:gd name="adj" fmla="val 117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Aft>
                <a:spcPts val="1800"/>
              </a:spcAft>
            </a:pPr>
            <a:r>
              <a:rPr lang="en-US" sz="1500" b="1" spc="-20" dirty="0" smtClean="0">
                <a:solidFill>
                  <a:schemeClr val="tx1"/>
                </a:solidFill>
              </a:rPr>
              <a:t>Results for 2021 survey can </a:t>
            </a:r>
            <a:r>
              <a:rPr lang="en-US" sz="1500" b="1" spc="-20" dirty="0" smtClean="0">
                <a:solidFill>
                  <a:schemeClr val="tx1"/>
                </a:solidFill>
              </a:rPr>
              <a:t>be viewed </a:t>
            </a:r>
            <a:r>
              <a:rPr lang="en-US" sz="1500" b="1" spc="-20" dirty="0">
                <a:solidFill>
                  <a:schemeClr val="tx1"/>
                </a:solidFill>
              </a:rPr>
              <a:t>at: </a:t>
            </a:r>
            <a:r>
              <a:rPr lang="en-US" sz="1500" spc="-20" dirty="0" smtClean="0">
                <a:solidFill>
                  <a:schemeClr val="tx1"/>
                </a:solidFill>
                <a:hlinkClick r:id="rId5"/>
              </a:rPr>
              <a:t>dot.alaska.gov/</a:t>
            </a:r>
            <a:r>
              <a:rPr lang="en-US" sz="1500" spc="-20" dirty="0" err="1" smtClean="0">
                <a:solidFill>
                  <a:schemeClr val="tx1"/>
                </a:solidFill>
                <a:hlinkClick r:id="rId5"/>
              </a:rPr>
              <a:t>infrastructureact</a:t>
            </a:r>
            <a:r>
              <a:rPr lang="en-US" sz="1500" spc="-20" dirty="0" smtClean="0">
                <a:solidFill>
                  <a:schemeClr val="tx1"/>
                </a:solidFill>
                <a:hlinkClick r:id="rId5"/>
              </a:rPr>
              <a:t>/results.shtml</a:t>
            </a:r>
            <a:endParaRPr lang="en-US" sz="15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8" t="4030" b="10244"/>
          <a:stretch/>
        </p:blipFill>
        <p:spPr>
          <a:xfrm>
            <a:off x="0" y="0"/>
            <a:ext cx="9144000" cy="6675120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effectLst>
                  <a:glow rad="63500">
                    <a:schemeClr val="bg1">
                      <a:alpha val="65000"/>
                    </a:schemeClr>
                  </a:glow>
                </a:effectLst>
              </a:rPr>
              <a:t>Thank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671794" y="1295400"/>
            <a:ext cx="3800412" cy="1219200"/>
          </a:xfrm>
          <a:prstGeom prst="roundRect">
            <a:avLst>
              <a:gd name="adj" fmla="val 9344"/>
            </a:avLst>
          </a:prstGeom>
          <a:solidFill>
            <a:schemeClr val="bg1">
              <a:alpha val="9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Ryan Anderson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Commissioner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907-465-3900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DOT.Commissioner@Alaska.gov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72200" y="6172200"/>
            <a:ext cx="2895600" cy="441235"/>
          </a:xfrm>
          <a:prstGeom prst="roundRect">
            <a:avLst>
              <a:gd name="adj" fmla="val 9344"/>
            </a:avLst>
          </a:prstGeom>
          <a:solidFill>
            <a:schemeClr val="bg1">
              <a:alpha val="4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hlinkClick r:id="rId6"/>
              </a:rPr>
              <a:t>dot.alaska.gov/</a:t>
            </a:r>
            <a:r>
              <a:rPr lang="en-US" sz="1600" dirty="0" err="1" smtClean="0">
                <a:solidFill>
                  <a:schemeClr val="tx1"/>
                </a:solidFill>
                <a:hlinkClick r:id="rId6"/>
              </a:rPr>
              <a:t>infrastructureact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0000"/>
            <a:ext cx="2743200" cy="24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596128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Zone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52400" y="1219200"/>
            <a:ext cx="4572000" cy="4876800"/>
          </a:xfrm>
          <a:prstGeom prst="roundRect">
            <a:avLst>
              <a:gd name="adj" fmla="val 4004"/>
            </a:avLst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April 11-15, 2022 is National Work Zone Awareness Week</a:t>
            </a:r>
          </a:p>
          <a:p>
            <a:endParaRPr lang="en-US" sz="1500" b="1" dirty="0" smtClean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Safety is crucial, and we work hard to minimize risks in </a:t>
            </a:r>
            <a:r>
              <a:rPr lang="en-US" sz="2000" b="1" dirty="0" smtClean="0">
                <a:solidFill>
                  <a:schemeClr val="tx1"/>
                </a:solidFill>
              </a:rPr>
              <a:t>Alaska’s </a:t>
            </a:r>
            <a:r>
              <a:rPr lang="en-US" sz="2000" b="1" dirty="0">
                <a:solidFill>
                  <a:schemeClr val="tx1"/>
                </a:solidFill>
              </a:rPr>
              <a:t>work zones. Even so, Alaska averages over 120 work zone related crashes each year.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endParaRPr lang="en-US" sz="15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National statistics: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50" b="1" dirty="0" smtClean="0">
                <a:solidFill>
                  <a:schemeClr val="tx1"/>
                </a:solidFill>
              </a:rPr>
              <a:t>842 </a:t>
            </a:r>
            <a:r>
              <a:rPr lang="en-US" sz="1850" b="1" dirty="0">
                <a:solidFill>
                  <a:schemeClr val="tx1"/>
                </a:solidFill>
              </a:rPr>
              <a:t>people were killed in 762 </a:t>
            </a:r>
            <a:r>
              <a:rPr lang="en-US" sz="1850" b="1" dirty="0" smtClean="0">
                <a:solidFill>
                  <a:schemeClr val="tx1"/>
                </a:solidFill>
              </a:rPr>
              <a:t>work zone crashes in 2019. 17% percent </a:t>
            </a:r>
            <a:r>
              <a:rPr lang="en-US" sz="1850" b="1" dirty="0">
                <a:solidFill>
                  <a:schemeClr val="tx1"/>
                </a:solidFill>
              </a:rPr>
              <a:t>of those fatalities were work zone workers</a:t>
            </a:r>
            <a:r>
              <a:rPr lang="en-US" sz="1850" b="1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50" b="1" dirty="0" smtClean="0">
                <a:solidFill>
                  <a:schemeClr val="tx1"/>
                </a:solidFill>
              </a:rPr>
              <a:t>In 2015, a work zone crash occurred every 5.4 seconds.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50" b="1" dirty="0" smtClean="0">
                <a:solidFill>
                  <a:schemeClr val="tx1"/>
                </a:solidFill>
              </a:rPr>
              <a:t>70 work zone crashes occurred each day resulting in at least one injury</a:t>
            </a:r>
            <a:endParaRPr lang="en-US" sz="1900" b="1" dirty="0">
              <a:solidFill>
                <a:schemeClr val="tx1"/>
              </a:solidFill>
            </a:endParaRPr>
          </a:p>
          <a:p>
            <a:endParaRPr lang="en-US" sz="2200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" y="6455664"/>
            <a:ext cx="8595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lumMod val="85000"/>
                  </a:schemeClr>
                </a:solidFill>
              </a:rPr>
              <a:t>Tudor/</a:t>
            </a:r>
            <a:r>
              <a:rPr lang="en-US" sz="900" i="1" dirty="0" err="1">
                <a:solidFill>
                  <a:schemeClr val="bg1">
                    <a:lumMod val="85000"/>
                  </a:schemeClr>
                </a:solidFill>
              </a:rPr>
              <a:t>Bragaw</a:t>
            </a:r>
            <a:r>
              <a:rPr lang="en-US" sz="900" i="1" dirty="0">
                <a:solidFill>
                  <a:schemeClr val="bg1">
                    <a:lumMod val="85000"/>
                  </a:schemeClr>
                </a:solidFill>
              </a:rPr>
              <a:t> Intersection Improvement - </a:t>
            </a:r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</a:rPr>
              <a:t>median concrete </a:t>
            </a:r>
            <a:r>
              <a:rPr lang="en-US" sz="900" i="1" dirty="0">
                <a:solidFill>
                  <a:schemeClr val="bg1">
                    <a:lumMod val="85000"/>
                  </a:schemeClr>
                </a:solidFill>
              </a:rPr>
              <a:t>installation</a:t>
            </a:r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</a:rPr>
              <a:t>Photo</a:t>
            </a:r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by Kim Chong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Alaska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DOT&amp;PF</a:t>
            </a:r>
          </a:p>
        </p:txBody>
      </p:sp>
    </p:spTree>
    <p:extLst>
      <p:ext uri="{BB962C8B-B14F-4D97-AF65-F5344CB8AC3E}">
        <p14:creationId xmlns:p14="http://schemas.microsoft.com/office/powerpoint/2010/main" val="33237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DOT&amp;PF Regions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C0B9CA-A905-417F-A7EE-C21CE4F40698}"/>
              </a:ext>
            </a:extLst>
          </p:cNvPr>
          <p:cNvGrpSpPr/>
          <p:nvPr/>
        </p:nvGrpSpPr>
        <p:grpSpPr>
          <a:xfrm>
            <a:off x="3429000" y="6148036"/>
            <a:ext cx="1378741" cy="328964"/>
            <a:chOff x="7612859" y="4267200"/>
            <a:chExt cx="1378741" cy="32896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8528A2-40FA-4BD9-97EB-E856185E32A7}"/>
                </a:ext>
              </a:extLst>
            </p:cNvPr>
            <p:cNvCxnSpPr>
              <a:cxnSpLocks/>
            </p:cNvCxnSpPr>
            <p:nvPr/>
          </p:nvCxnSpPr>
          <p:spPr>
            <a:xfrm>
              <a:off x="8049569" y="4267200"/>
              <a:ext cx="48483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CBCD68-4818-4191-8257-64619E5F4287}"/>
                </a:ext>
              </a:extLst>
            </p:cNvPr>
            <p:cNvSpPr txBox="1"/>
            <p:nvPr/>
          </p:nvSpPr>
          <p:spPr>
            <a:xfrm>
              <a:off x="7612859" y="4334554"/>
              <a:ext cx="1378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cap="all" dirty="0"/>
                <a:t>Roads/Highways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3BEA78-BE58-43F0-A571-5BB2ED1AA12B}"/>
              </a:ext>
            </a:extLst>
          </p:cNvPr>
          <p:cNvGrpSpPr/>
          <p:nvPr/>
        </p:nvGrpSpPr>
        <p:grpSpPr>
          <a:xfrm>
            <a:off x="4838932" y="6042660"/>
            <a:ext cx="1378741" cy="434340"/>
            <a:chOff x="7612859" y="4876800"/>
            <a:chExt cx="1378741" cy="43434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255D53A-3E39-4D36-BA50-D4137FF1470D}"/>
                </a:ext>
              </a:extLst>
            </p:cNvPr>
            <p:cNvSpPr/>
            <p:nvPr/>
          </p:nvSpPr>
          <p:spPr>
            <a:xfrm>
              <a:off x="8215784" y="48768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6500185-54F7-4692-9753-F6C7ED5A06F8}"/>
                </a:ext>
              </a:extLst>
            </p:cNvPr>
            <p:cNvSpPr txBox="1"/>
            <p:nvPr/>
          </p:nvSpPr>
          <p:spPr>
            <a:xfrm>
              <a:off x="7612859" y="5049530"/>
              <a:ext cx="1378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cap="all" dirty="0"/>
                <a:t>M&amp;O Stations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DBD007-6442-4187-BEFE-FBB8C4E0C9AF}"/>
              </a:ext>
            </a:extLst>
          </p:cNvPr>
          <p:cNvGrpSpPr/>
          <p:nvPr/>
        </p:nvGrpSpPr>
        <p:grpSpPr>
          <a:xfrm>
            <a:off x="6031346" y="6014662"/>
            <a:ext cx="1378741" cy="462338"/>
            <a:chOff x="7612859" y="5486400"/>
            <a:chExt cx="1378741" cy="46233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8675616-37FE-49D4-A044-851C81A8051D}"/>
                </a:ext>
              </a:extLst>
            </p:cNvPr>
            <p:cNvSpPr/>
            <p:nvPr/>
          </p:nvSpPr>
          <p:spPr>
            <a:xfrm>
              <a:off x="8215784" y="5486400"/>
              <a:ext cx="152400" cy="1524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A173670-8E8E-4CE4-931B-917E38B1D2FF}"/>
                </a:ext>
              </a:extLst>
            </p:cNvPr>
            <p:cNvSpPr txBox="1"/>
            <p:nvPr/>
          </p:nvSpPr>
          <p:spPr>
            <a:xfrm>
              <a:off x="7612859" y="5687128"/>
              <a:ext cx="1378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cap="all" dirty="0"/>
                <a:t>Airports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1C52F1-4739-4F52-B42A-11C983652814}"/>
              </a:ext>
            </a:extLst>
          </p:cNvPr>
          <p:cNvGrpSpPr/>
          <p:nvPr/>
        </p:nvGrpSpPr>
        <p:grpSpPr>
          <a:xfrm>
            <a:off x="7308059" y="6172200"/>
            <a:ext cx="1378741" cy="304800"/>
            <a:chOff x="7612859" y="6200775"/>
            <a:chExt cx="1378741" cy="3048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379FA1-5E05-44E0-9114-6344D0EE4B53}"/>
                </a:ext>
              </a:extLst>
            </p:cNvPr>
            <p:cNvCxnSpPr>
              <a:cxnSpLocks/>
            </p:cNvCxnSpPr>
            <p:nvPr/>
          </p:nvCxnSpPr>
          <p:spPr>
            <a:xfrm>
              <a:off x="8049569" y="6200775"/>
              <a:ext cx="561031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480DCB7-313D-46A3-92EE-D058F936DA2D}"/>
                </a:ext>
              </a:extLst>
            </p:cNvPr>
            <p:cNvSpPr txBox="1"/>
            <p:nvPr/>
          </p:nvSpPr>
          <p:spPr>
            <a:xfrm>
              <a:off x="7612859" y="6243965"/>
              <a:ext cx="1378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cap="all" dirty="0"/>
                <a:t>Marine Highway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4600" y="-3966723"/>
            <a:ext cx="14784081" cy="1471092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-1" y="1066800"/>
            <a:ext cx="3562220" cy="5596128"/>
          </a:xfrm>
          <a:prstGeom prst="roundRect">
            <a:avLst>
              <a:gd name="adj" fmla="val 417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5000">
                <a:schemeClr val="bg1">
                  <a:lumMod val="75000"/>
                  <a:alpha val="5000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rtlCol="0" anchor="t" anchorCtr="0"/>
          <a:lstStyle/>
          <a:p>
            <a:r>
              <a:rPr lang="en-US" b="1" i="1" dirty="0" smtClean="0">
                <a:solidFill>
                  <a:schemeClr val="tx1"/>
                </a:solidFill>
              </a:rPr>
              <a:t>Geographically Diverse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High Seismic Activity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6 Distinct Climate Zones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Widespread and Varied</a:t>
            </a:r>
            <a:br>
              <a:rPr lang="en-US" b="1" i="1" dirty="0" smtClean="0">
                <a:solidFill>
                  <a:schemeClr val="tx1"/>
                </a:solidFill>
              </a:rPr>
            </a:br>
            <a:r>
              <a:rPr lang="en-US" b="1" i="1" dirty="0" smtClean="0">
                <a:solidFill>
                  <a:schemeClr val="tx1"/>
                </a:solidFill>
              </a:rPr>
              <a:t>Population Areas</a:t>
            </a:r>
          </a:p>
          <a:p>
            <a:endParaRPr lang="en-US" b="1" i="1" dirty="0" smtClean="0">
              <a:solidFill>
                <a:schemeClr val="tx1"/>
              </a:solidFill>
            </a:endParaRPr>
          </a:p>
          <a:p>
            <a:r>
              <a:rPr lang="en-US" b="1" i="1" dirty="0" smtClean="0">
                <a:solidFill>
                  <a:schemeClr val="tx1"/>
                </a:solidFill>
              </a:rPr>
              <a:t>Working </a:t>
            </a:r>
            <a:r>
              <a:rPr lang="en-US" b="1" i="1" dirty="0">
                <a:solidFill>
                  <a:schemeClr val="tx1"/>
                </a:solidFill>
              </a:rPr>
              <a:t>with Rural Communities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Importance of Rural Airports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Multi-modal Transportation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Ice Roads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231 Tribes and Cultural </a:t>
            </a:r>
            <a:r>
              <a:rPr lang="en-US" b="1" i="1" dirty="0" smtClean="0">
                <a:solidFill>
                  <a:schemeClr val="tx1"/>
                </a:solidFill>
              </a:rPr>
              <a:t>Groups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</p:spPr>
        <p:txBody>
          <a:bodyPr/>
          <a:lstStyle/>
          <a:p>
            <a:r>
              <a:rPr lang="en-US" dirty="0" smtClean="0"/>
              <a:t>Alaska DOT&amp;PF Structure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48640" y="1066800"/>
            <a:ext cx="7985760" cy="609600"/>
          </a:xfrm>
          <a:prstGeom prst="roundRect">
            <a:avLst>
              <a:gd name="adj" fmla="val 11848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solidFill>
                  <a:schemeClr val="tx1"/>
                </a:solidFill>
              </a:rPr>
              <a:t>DOT&amp;PF is divided into 3 geographic regions:</a:t>
            </a:r>
          </a:p>
        </p:txBody>
      </p:sp>
      <p:pic>
        <p:nvPicPr>
          <p:cNvPr id="1026" name="Picture 2" descr="Southcoast Region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600200"/>
            <a:ext cx="2305050" cy="130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31759" y="1715869"/>
            <a:ext cx="1245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Southcoast</a:t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b="1" dirty="0"/>
              <a:t>SR)</a:t>
            </a:r>
          </a:p>
        </p:txBody>
      </p:sp>
      <p:pic>
        <p:nvPicPr>
          <p:cNvPr id="1028" name="Picture 4" descr="Central Region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600200"/>
            <a:ext cx="2305050" cy="130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59118" y="1715869"/>
            <a:ext cx="869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Central</a:t>
            </a:r>
            <a:br>
              <a:rPr lang="en-US" b="1" dirty="0" smtClean="0"/>
            </a:br>
            <a:r>
              <a:rPr lang="en-US" b="1" dirty="0" smtClean="0"/>
              <a:t>(CR</a:t>
            </a:r>
            <a:r>
              <a:rPr lang="en-US" b="1" dirty="0"/>
              <a:t>)</a:t>
            </a:r>
          </a:p>
        </p:txBody>
      </p:sp>
      <p:pic>
        <p:nvPicPr>
          <p:cNvPr id="1030" name="Picture 6" descr="Northern Region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9" y="1600200"/>
            <a:ext cx="2305050" cy="130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" y="1715869"/>
            <a:ext cx="1066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Northern</a:t>
            </a:r>
            <a:br>
              <a:rPr lang="en-US" b="1" dirty="0" smtClean="0"/>
            </a:br>
            <a:r>
              <a:rPr lang="en-US" b="1" dirty="0" smtClean="0"/>
              <a:t> (</a:t>
            </a:r>
            <a:r>
              <a:rPr lang="en-US" b="1" dirty="0"/>
              <a:t>NR)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03481" y="3200400"/>
            <a:ext cx="1983319" cy="1524000"/>
            <a:chOff x="6703481" y="3200400"/>
            <a:chExt cx="1983319" cy="15240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3620" y="3200400"/>
              <a:ext cx="1463040" cy="146304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03481" y="4139625"/>
              <a:ext cx="1983319" cy="58477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Design and Engineering Services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39336" y="4932105"/>
            <a:ext cx="1711609" cy="1544895"/>
            <a:chOff x="6839336" y="4932105"/>
            <a:chExt cx="1711609" cy="15448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2363" y="4932105"/>
              <a:ext cx="1445554" cy="1463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839336" y="5892225"/>
              <a:ext cx="1711609" cy="58477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Facilities Services Division​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9138" y="3156113"/>
            <a:ext cx="1463040" cy="1543462"/>
            <a:chOff x="589138" y="3156113"/>
            <a:chExt cx="1463040" cy="15434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9138" y="3156113"/>
              <a:ext cx="1463040" cy="146304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89138" y="4114800"/>
              <a:ext cx="1463040" cy="58477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Statewide</a:t>
              </a:r>
              <a:br>
                <a:rPr lang="en-US" sz="1600" b="1" dirty="0" smtClean="0"/>
              </a:br>
              <a:r>
                <a:rPr lang="en-US" sz="1600" b="1" dirty="0" smtClean="0"/>
                <a:t>Aviation</a:t>
              </a:r>
              <a:endParaRPr lang="en-US" sz="16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24400" y="3080566"/>
            <a:ext cx="1616806" cy="1643834"/>
            <a:chOff x="4724400" y="3080566"/>
            <a:chExt cx="1616806" cy="164383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6261" y="3080566"/>
              <a:ext cx="1463040" cy="14630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724400" y="4139625"/>
              <a:ext cx="1616806" cy="58477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Alaska Marine Highway System ​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21320" y="3130142"/>
            <a:ext cx="1898754" cy="1594258"/>
            <a:chOff x="2421320" y="3130142"/>
            <a:chExt cx="1898754" cy="15942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39177" y="3130142"/>
              <a:ext cx="1463040" cy="146304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421320" y="4139625"/>
              <a:ext cx="1898754" cy="58477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Alaska International Airport System</a:t>
              </a:r>
              <a:endParaRPr lang="en-US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7717" y="4861690"/>
            <a:ext cx="1625883" cy="1615310"/>
            <a:chOff x="507717" y="4861690"/>
            <a:chExt cx="1625883" cy="161531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9138" y="4861690"/>
              <a:ext cx="1463040" cy="146304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07717" y="5892225"/>
              <a:ext cx="1625883" cy="58477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State Equipment Fleet​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2362200" y="4867492"/>
            <a:ext cx="2016995" cy="1763397"/>
            <a:chOff x="2362200" y="4867492"/>
            <a:chExt cx="2016995" cy="176339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39177" y="4867492"/>
              <a:ext cx="1463040" cy="146304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62200" y="5892225"/>
              <a:ext cx="2016995" cy="738664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Measurement Standards &amp; Commercial Vehicle Compliance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41006" y="4919472"/>
            <a:ext cx="1471049" cy="1557528"/>
            <a:chOff x="4741006" y="4919472"/>
            <a:chExt cx="1471049" cy="155752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49015" y="4919472"/>
              <a:ext cx="1463040" cy="146304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741006" y="5892225"/>
              <a:ext cx="1469917" cy="58477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Program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3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992"/>
            <a:ext cx="9144000" cy="5596128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548640" y="6461526"/>
            <a:ext cx="8595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chemeClr val="bg1">
                    <a:lumMod val="85000"/>
                  </a:schemeClr>
                </a:solidFill>
              </a:rPr>
              <a:t>Guardrail </a:t>
            </a:r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</a:rPr>
              <a:t>installation</a:t>
            </a: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Photo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by Maddie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</a:rPr>
              <a:t>Wenzlick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</a:rPr>
              <a:t>Alaska DOT&amp;PF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IIJA Mean to  DOT&amp;PF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4419600" y="1219201"/>
            <a:ext cx="4572000" cy="2438400"/>
          </a:xfrm>
          <a:prstGeom prst="roundRect">
            <a:avLst>
              <a:gd name="adj" fmla="val 4004"/>
            </a:avLst>
          </a:prstGeom>
          <a:solidFill>
            <a:schemeClr val="bg1">
              <a:alpha val="7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Alaska’s Share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New Highway </a:t>
            </a:r>
            <a:r>
              <a:rPr lang="en-US" sz="2400" b="1" dirty="0" smtClean="0">
                <a:solidFill>
                  <a:schemeClr val="tx1"/>
                </a:solidFill>
              </a:rPr>
              <a:t>Eligibilities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Reenergize the Alaska Marine </a:t>
            </a:r>
            <a:r>
              <a:rPr lang="en-US" sz="2400" b="1" dirty="0" smtClean="0">
                <a:solidFill>
                  <a:schemeClr val="tx1"/>
                </a:solidFill>
              </a:rPr>
              <a:t>Highway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7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341" r="4167" b="-341"/>
          <a:stretch/>
        </p:blipFill>
        <p:spPr>
          <a:xfrm>
            <a:off x="-1" y="1085850"/>
            <a:ext cx="9144001" cy="5586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IIJA Discretionary Grant Opportunities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48640" y="6455664"/>
            <a:ext cx="8595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 err="1">
                <a:solidFill>
                  <a:schemeClr val="bg1"/>
                </a:solidFill>
              </a:rPr>
              <a:t>Aleknagik</a:t>
            </a:r>
            <a:r>
              <a:rPr lang="en-US" sz="900" i="1" dirty="0">
                <a:solidFill>
                  <a:schemeClr val="bg1"/>
                </a:solidFill>
              </a:rPr>
              <a:t> Wood River Bridge, deck pour from slope on north </a:t>
            </a:r>
            <a:r>
              <a:rPr lang="en-US" sz="900" i="1" dirty="0" smtClean="0">
                <a:solidFill>
                  <a:schemeClr val="bg1"/>
                </a:solidFill>
              </a:rPr>
              <a:t>shore</a:t>
            </a:r>
            <a:r>
              <a:rPr lang="en-US" sz="900" dirty="0" smtClean="0">
                <a:solidFill>
                  <a:schemeClr val="bg1"/>
                </a:solidFill>
              </a:rPr>
              <a:t>. Photo </a:t>
            </a:r>
            <a:r>
              <a:rPr lang="en-US" sz="900" dirty="0">
                <a:solidFill>
                  <a:schemeClr val="bg1"/>
                </a:solidFill>
              </a:rPr>
              <a:t>by Justin Scott, Alaska DOT&amp;PF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19600" y="1219200"/>
            <a:ext cx="4572000" cy="4572000"/>
          </a:xfrm>
          <a:prstGeom prst="roundRect">
            <a:avLst>
              <a:gd name="adj" fmla="val 4004"/>
            </a:avLst>
          </a:prstGeom>
          <a:solidFill>
            <a:schemeClr val="bg1">
              <a:alpha val="7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Rebuilding America’s Infrastructure with Sustainability and Equity (RAISE)</a:t>
            </a:r>
          </a:p>
          <a:p>
            <a:pPr lvl="0"/>
            <a:endParaRPr lang="en-US" sz="2000" b="1" dirty="0" smtClean="0">
              <a:solidFill>
                <a:schemeClr val="tx1"/>
              </a:solidFill>
            </a:endParaRPr>
          </a:p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Multi-Modal Project Discretionary Grant</a:t>
            </a:r>
          </a:p>
          <a:p>
            <a:pPr lvl="0"/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Airport Terminals</a:t>
            </a:r>
          </a:p>
          <a:p>
            <a:pPr lvl="0"/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National Scenic Byways</a:t>
            </a:r>
          </a:p>
          <a:p>
            <a:pPr lvl="0"/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America’s Marine Highway Program</a:t>
            </a:r>
          </a:p>
          <a:p>
            <a:pPr lvl="0"/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Low Emissions Ferries</a:t>
            </a:r>
          </a:p>
          <a:p>
            <a:pPr lvl="0"/>
            <a:endParaRPr lang="en-US" sz="2000" b="1" dirty="0">
              <a:solidFill>
                <a:schemeClr val="tx1"/>
              </a:solidFill>
            </a:endParaRPr>
          </a:p>
          <a:p>
            <a:pPr lvl="0"/>
            <a:r>
              <a:rPr lang="en-US" sz="2000" b="1" dirty="0" smtClean="0">
                <a:hlinkClick r:id="rId4"/>
              </a:rPr>
              <a:t>AKFederalFunding.org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  <a:p>
            <a:pPr lvl="0"/>
            <a:endParaRPr lang="en-US" sz="2500" b="1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7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 smtClean="0"/>
              <a:t>Partnerships: Discretionary Funding</a:t>
            </a:r>
            <a:endParaRPr lang="en-US" sz="2900" dirty="0"/>
          </a:p>
        </p:txBody>
      </p:sp>
      <p:pic>
        <p:nvPicPr>
          <p:cNvPr id="4" name="Content Placeholder 10" descr="Hughes 5-15 Flood">
            <a:extLst>
              <a:ext uri="{FF2B5EF4-FFF2-40B4-BE49-F238E27FC236}">
                <a16:creationId xmlns:a16="http://schemas.microsoft.com/office/drawing/2014/main" id="{22244C58-7987-403D-85F6-3A05EE5E2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8056" b="-2"/>
          <a:stretch/>
        </p:blipFill>
        <p:spPr bwMode="auto">
          <a:xfrm>
            <a:off x="0" y="1085850"/>
            <a:ext cx="9144000" cy="5596128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5" name="Rounded Rectangle 4"/>
          <p:cNvSpPr/>
          <p:nvPr/>
        </p:nvSpPr>
        <p:spPr>
          <a:xfrm>
            <a:off x="4419600" y="1219200"/>
            <a:ext cx="4572000" cy="5367528"/>
          </a:xfrm>
          <a:prstGeom prst="roundRect">
            <a:avLst>
              <a:gd name="adj" fmla="val 3211"/>
            </a:avLst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US" sz="2000" b="1" dirty="0" smtClean="0">
                <a:solidFill>
                  <a:schemeClr val="tx1"/>
                </a:solidFill>
              </a:rPr>
              <a:t>Statewide </a:t>
            </a:r>
            <a:r>
              <a:rPr lang="en-US" sz="2000" b="1" dirty="0">
                <a:solidFill>
                  <a:schemeClr val="tx1"/>
                </a:solidFill>
              </a:rPr>
              <a:t>Coordination &amp; </a:t>
            </a:r>
            <a:r>
              <a:rPr lang="en-US" sz="2000" b="1" dirty="0" smtClean="0">
                <a:solidFill>
                  <a:schemeClr val="tx1"/>
                </a:solidFill>
              </a:rPr>
              <a:t>Prioritization</a:t>
            </a:r>
            <a:endParaRPr lang="en-US" sz="2000" b="1" dirty="0">
              <a:solidFill>
                <a:schemeClr val="tx1"/>
              </a:solidFill>
            </a:endParaRPr>
          </a:p>
          <a:p>
            <a:pPr marL="228600" lvl="0" indent="-1714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Project Bundling &amp; Programs. </a:t>
            </a:r>
            <a:r>
              <a:rPr lang="en-US" sz="1900" dirty="0" smtClean="0">
                <a:solidFill>
                  <a:schemeClr val="tx1"/>
                </a:solidFill>
              </a:rPr>
              <a:t>DOT&amp;PF </a:t>
            </a:r>
            <a:r>
              <a:rPr lang="en-US" sz="1900" dirty="0">
                <a:solidFill>
                  <a:schemeClr val="tx1"/>
                </a:solidFill>
              </a:rPr>
              <a:t>can identify project bundling opportunities </a:t>
            </a:r>
            <a:r>
              <a:rPr lang="en-US" sz="1900" dirty="0" smtClean="0">
                <a:solidFill>
                  <a:schemeClr val="tx1"/>
                </a:solidFill>
              </a:rPr>
              <a:t>that make the package </a:t>
            </a:r>
            <a:r>
              <a:rPr lang="en-US" sz="1900" dirty="0">
                <a:solidFill>
                  <a:schemeClr val="tx1"/>
                </a:solidFill>
              </a:rPr>
              <a:t>more competitive</a:t>
            </a:r>
            <a:r>
              <a:rPr lang="en-US" sz="1900" dirty="0" smtClean="0">
                <a:solidFill>
                  <a:schemeClr val="tx1"/>
                </a:solidFill>
              </a:rPr>
              <a:t>.</a:t>
            </a:r>
            <a:br>
              <a:rPr lang="en-US" sz="1900" dirty="0" smtClean="0">
                <a:solidFill>
                  <a:schemeClr val="tx1"/>
                </a:solidFill>
              </a:rPr>
            </a:br>
            <a:endParaRPr lang="en-US" sz="600" b="1" dirty="0" smtClean="0">
              <a:solidFill>
                <a:schemeClr val="tx1"/>
              </a:solidFill>
            </a:endParaRPr>
          </a:p>
          <a:p>
            <a:pPr marL="228600" lvl="0" indent="-171450">
              <a:buFont typeface="Arial" panose="020B0604020202020204" pitchFamily="34" charset="0"/>
              <a:buChar char="•"/>
            </a:pPr>
            <a:r>
              <a:rPr lang="en-US" sz="1900" b="1" dirty="0" smtClean="0">
                <a:solidFill>
                  <a:schemeClr val="tx1"/>
                </a:solidFill>
              </a:rPr>
              <a:t>Scalability</a:t>
            </a:r>
            <a:r>
              <a:rPr lang="en-US" sz="1900" b="1" dirty="0">
                <a:solidFill>
                  <a:schemeClr val="tx1"/>
                </a:solidFill>
              </a:rPr>
              <a:t>. </a:t>
            </a:r>
            <a:r>
              <a:rPr lang="en-US" sz="1900" dirty="0">
                <a:solidFill>
                  <a:schemeClr val="tx1"/>
                </a:solidFill>
              </a:rPr>
              <a:t>DOT&amp;PF has the ability to rapidly scale and mobilize </a:t>
            </a:r>
            <a:r>
              <a:rPr lang="en-US" sz="1900" dirty="0" smtClean="0">
                <a:solidFill>
                  <a:schemeClr val="tx1"/>
                </a:solidFill>
              </a:rPr>
              <a:t>staff to assist local governments. </a:t>
            </a:r>
            <a:br>
              <a:rPr lang="en-US" sz="1900" dirty="0" smtClean="0">
                <a:solidFill>
                  <a:schemeClr val="tx1"/>
                </a:solidFill>
              </a:rPr>
            </a:br>
            <a:endParaRPr lang="en-US" sz="600" b="1" dirty="0">
              <a:solidFill>
                <a:schemeClr val="tx1"/>
              </a:solidFill>
            </a:endParaRPr>
          </a:p>
          <a:p>
            <a:pPr marL="228600" lvl="0" indent="-1714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Access to Professional </a:t>
            </a:r>
            <a:r>
              <a:rPr lang="en-US" sz="1900" b="1" dirty="0" smtClean="0">
                <a:solidFill>
                  <a:schemeClr val="tx1"/>
                </a:solidFill>
              </a:rPr>
              <a:t>Resources </a:t>
            </a:r>
            <a:r>
              <a:rPr lang="en-US" sz="1900" dirty="0" smtClean="0">
                <a:solidFill>
                  <a:schemeClr val="tx1"/>
                </a:solidFill>
              </a:rPr>
              <a:t>Access </a:t>
            </a:r>
            <a:r>
              <a:rPr lang="en-US" sz="1900" dirty="0">
                <a:solidFill>
                  <a:schemeClr val="tx1"/>
                </a:solidFill>
              </a:rPr>
              <a:t>to professional planners, engineers, and other State resources </a:t>
            </a:r>
            <a:r>
              <a:rPr lang="en-US" sz="1900" dirty="0" smtClean="0">
                <a:solidFill>
                  <a:schemeClr val="tx1"/>
                </a:solidFill>
              </a:rPr>
              <a:t>to make </a:t>
            </a:r>
            <a:r>
              <a:rPr lang="en-US" sz="1900" dirty="0">
                <a:solidFill>
                  <a:schemeClr val="tx1"/>
                </a:solidFill>
              </a:rPr>
              <a:t>grant application more competitive. </a:t>
            </a: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endParaRPr lang="en-US" sz="600" b="1" dirty="0">
              <a:solidFill>
                <a:schemeClr val="tx1"/>
              </a:solidFill>
            </a:endParaRPr>
          </a:p>
          <a:p>
            <a:pPr marL="228600" lvl="0" indent="-1714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Access to Funding Resources.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DOT&amp;PF </a:t>
            </a:r>
            <a:r>
              <a:rPr lang="en-US" sz="1900" dirty="0">
                <a:solidFill>
                  <a:schemeClr val="tx1"/>
                </a:solidFill>
              </a:rPr>
              <a:t>recommends creation of a Surface Transportation Grant Financial Assistance program that may provide matching funds required up to 100%. 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5392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8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992"/>
            <a:ext cx="9144000" cy="5596128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Working together to address </a:t>
            </a:r>
            <a:r>
              <a:rPr lang="en-US" sz="2800" dirty="0" smtClean="0"/>
              <a:t>challenges:  </a:t>
            </a:r>
            <a:r>
              <a:rPr lang="en-US" sz="2600" dirty="0"/>
              <a:t>Partnerships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57200" y="6455664"/>
            <a:ext cx="8686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Governor Dunleavy, Commissioner Anderson, stakeholders, local leaders, and Fairbanks community members at a ribbon cutting celebrating the opening of University Avenue Bridge. </a:t>
            </a:r>
            <a:endParaRPr lang="en-US" sz="9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" y="4495800"/>
            <a:ext cx="8778240" cy="1859280"/>
            <a:chOff x="182880" y="4572000"/>
            <a:chExt cx="8778240" cy="1859280"/>
          </a:xfrm>
        </p:grpSpPr>
        <p:sp>
          <p:nvSpPr>
            <p:cNvPr id="5" name="Rounded Rectangle 4"/>
            <p:cNvSpPr/>
            <p:nvPr/>
          </p:nvSpPr>
          <p:spPr>
            <a:xfrm>
              <a:off x="182880" y="4572000"/>
              <a:ext cx="8778240" cy="1859280"/>
            </a:xfrm>
            <a:prstGeom prst="roundRect">
              <a:avLst>
                <a:gd name="adj" fmla="val 8060"/>
              </a:avLst>
            </a:prstGeom>
            <a:solidFill>
              <a:schemeClr val="bg1">
                <a:lumMod val="95000"/>
                <a:alpha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71525" y="5343144"/>
              <a:ext cx="3724275" cy="905256"/>
            </a:xfrm>
            <a:prstGeom prst="roundRect">
              <a:avLst>
                <a:gd name="adj" fmla="val 4004"/>
              </a:avLst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Local Governments</a:t>
              </a:r>
            </a:p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Private Sector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64940" y="4711065"/>
              <a:ext cx="4240660" cy="546735"/>
            </a:xfrm>
            <a:prstGeom prst="roundRect">
              <a:avLst>
                <a:gd name="adj" fmla="val 4004"/>
              </a:avLst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Community Organizations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724401" y="5343144"/>
              <a:ext cx="3886200" cy="905256"/>
            </a:xfrm>
            <a:prstGeom prst="roundRect">
              <a:avLst>
                <a:gd name="adj" fmla="val 4004"/>
              </a:avLst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</a:rPr>
                <a:t>Federal and State Agencies</a:t>
              </a:r>
            </a:p>
            <a:p>
              <a:pPr algn="ctr"/>
              <a:endParaRPr lang="en-US" sz="12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Contractors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8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Rural </a:t>
            </a:r>
            <a:r>
              <a:rPr lang="en-US" sz="2400" dirty="0" smtClean="0"/>
              <a:t>Transportation Planning Organizations (RTPO’s)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4375"/>
          <a:stretch/>
        </p:blipFill>
        <p:spPr>
          <a:xfrm>
            <a:off x="1" y="1078992"/>
            <a:ext cx="9144000" cy="5596128"/>
          </a:xfrm>
          <a:prstGeom prst="rect">
            <a:avLst/>
          </a:prstGeom>
          <a:effectLst>
            <a:innerShdw blurRad="114300">
              <a:prstClr val="black">
                <a:alpha val="40000"/>
              </a:prstClr>
            </a:innerShdw>
          </a:effectLst>
        </p:spPr>
      </p:pic>
      <p:sp>
        <p:nvSpPr>
          <p:cNvPr id="5" name="Rounded Rectangle 4"/>
          <p:cNvSpPr/>
          <p:nvPr/>
        </p:nvSpPr>
        <p:spPr>
          <a:xfrm>
            <a:off x="4419600" y="1219200"/>
            <a:ext cx="4572000" cy="5029200"/>
          </a:xfrm>
          <a:prstGeom prst="roundRect">
            <a:avLst>
              <a:gd name="adj" fmla="val 3211"/>
            </a:avLst>
          </a:prstGeom>
          <a:solidFill>
            <a:schemeClr val="bg1">
              <a:alpha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1200"/>
              </a:spcAft>
            </a:pPr>
            <a:r>
              <a:rPr lang="en-US" sz="2200" b="1" dirty="0" smtClean="0">
                <a:solidFill>
                  <a:schemeClr val="tx1"/>
                </a:solidFill>
              </a:rPr>
              <a:t>Benefits of RTPOs in rural areas</a:t>
            </a:r>
            <a:r>
              <a:rPr lang="en-US" sz="2200" dirty="0" smtClean="0">
                <a:solidFill>
                  <a:schemeClr val="tx1"/>
                </a:solidFill>
              </a:rPr>
              <a:t>:</a:t>
            </a:r>
            <a:endParaRPr lang="en-US" sz="2200" dirty="0">
              <a:solidFill>
                <a:schemeClr val="tx1"/>
              </a:solidFill>
            </a:endParaRP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50" spc="-20" dirty="0" smtClean="0">
                <a:solidFill>
                  <a:schemeClr val="tx1"/>
                </a:solidFill>
              </a:rPr>
              <a:t>Supports </a:t>
            </a:r>
            <a:r>
              <a:rPr lang="en-US" sz="2050" spc="-20" dirty="0">
                <a:solidFill>
                  <a:schemeClr val="tx1"/>
                </a:solidFill>
              </a:rPr>
              <a:t>and </a:t>
            </a:r>
            <a:r>
              <a:rPr lang="en-US" sz="2050" spc="-20" dirty="0" smtClean="0">
                <a:solidFill>
                  <a:schemeClr val="tx1"/>
                </a:solidFill>
              </a:rPr>
              <a:t>enhances </a:t>
            </a:r>
            <a:r>
              <a:rPr lang="en-US" sz="2050" spc="-20" dirty="0">
                <a:solidFill>
                  <a:schemeClr val="tx1"/>
                </a:solidFill>
              </a:rPr>
              <a:t>the Statewide planning </a:t>
            </a:r>
            <a:r>
              <a:rPr lang="en-US" sz="2050" spc="-20" dirty="0" smtClean="0">
                <a:solidFill>
                  <a:schemeClr val="tx1"/>
                </a:solidFill>
              </a:rPr>
              <a:t>process</a:t>
            </a: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50" spc="-20" dirty="0" smtClean="0">
                <a:solidFill>
                  <a:schemeClr val="tx1"/>
                </a:solidFill>
              </a:rPr>
              <a:t>Provides </a:t>
            </a:r>
            <a:r>
              <a:rPr lang="en-US" sz="2050" spc="-20" dirty="0">
                <a:solidFill>
                  <a:schemeClr val="tx1"/>
                </a:solidFill>
              </a:rPr>
              <a:t>a forum for public </a:t>
            </a:r>
            <a:r>
              <a:rPr lang="en-US" sz="2050" spc="-20" dirty="0" smtClean="0">
                <a:solidFill>
                  <a:schemeClr val="tx1"/>
                </a:solidFill>
              </a:rPr>
              <a:t>participation</a:t>
            </a:r>
            <a:endParaRPr lang="en-US" sz="2050" spc="-20" dirty="0">
              <a:solidFill>
                <a:schemeClr val="tx1"/>
              </a:solidFill>
            </a:endParaRP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50" spc="-20" dirty="0" smtClean="0">
                <a:solidFill>
                  <a:schemeClr val="tx1"/>
                </a:solidFill>
              </a:rPr>
              <a:t>Insures for </a:t>
            </a:r>
            <a:r>
              <a:rPr lang="en-US" sz="2050" spc="-20" dirty="0">
                <a:solidFill>
                  <a:schemeClr val="tx1"/>
                </a:solidFill>
              </a:rPr>
              <a:t>the regional and local </a:t>
            </a:r>
            <a:r>
              <a:rPr lang="en-US" sz="2050" spc="-20" dirty="0" smtClean="0">
                <a:solidFill>
                  <a:schemeClr val="tx1"/>
                </a:solidFill>
              </a:rPr>
              <a:t>input</a:t>
            </a: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50" spc="-20" dirty="0" smtClean="0">
                <a:solidFill>
                  <a:schemeClr val="tx1"/>
                </a:solidFill>
              </a:rPr>
              <a:t>Fostering </a:t>
            </a:r>
            <a:r>
              <a:rPr lang="en-US" sz="2050" spc="-20" dirty="0">
                <a:solidFill>
                  <a:schemeClr val="tx1"/>
                </a:solidFill>
              </a:rPr>
              <a:t>coordination of local planning, land use, and economic development plans </a:t>
            </a:r>
            <a:r>
              <a:rPr lang="en-US" sz="2050" spc="-20" dirty="0" smtClean="0">
                <a:solidFill>
                  <a:schemeClr val="tx1"/>
                </a:solidFill>
              </a:rPr>
              <a:t>at state</a:t>
            </a:r>
            <a:r>
              <a:rPr lang="en-US" sz="2050" spc="-20" dirty="0">
                <a:solidFill>
                  <a:schemeClr val="tx1"/>
                </a:solidFill>
              </a:rPr>
              <a:t>, regional, and local </a:t>
            </a:r>
            <a:r>
              <a:rPr lang="en-US" sz="2050" spc="-20" dirty="0" smtClean="0">
                <a:solidFill>
                  <a:schemeClr val="tx1"/>
                </a:solidFill>
              </a:rPr>
              <a:t>levels</a:t>
            </a:r>
          </a:p>
          <a:p>
            <a:pPr marL="22860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50" spc="-20" dirty="0" smtClean="0">
                <a:solidFill>
                  <a:schemeClr val="tx1"/>
                </a:solidFill>
              </a:rPr>
              <a:t>Cooperating </a:t>
            </a:r>
            <a:r>
              <a:rPr lang="en-US" sz="2050" spc="-20" dirty="0">
                <a:solidFill>
                  <a:schemeClr val="tx1"/>
                </a:solidFill>
              </a:rPr>
              <a:t>on the development of the Statewide Transportation Plan, and </a:t>
            </a:r>
            <a:r>
              <a:rPr lang="en-US" sz="2050" spc="-20" dirty="0" smtClean="0">
                <a:solidFill>
                  <a:schemeClr val="tx1"/>
                </a:solidFill>
              </a:rPr>
              <a:t>development </a:t>
            </a:r>
            <a:r>
              <a:rPr lang="en-US" sz="2050" spc="-20" dirty="0">
                <a:solidFill>
                  <a:schemeClr val="tx1"/>
                </a:solidFill>
              </a:rPr>
              <a:t>of the </a:t>
            </a:r>
            <a:r>
              <a:rPr lang="en-US" sz="2050" spc="-20" dirty="0" smtClean="0">
                <a:solidFill>
                  <a:schemeClr val="tx1"/>
                </a:solidFill>
              </a:rPr>
              <a:t>STIP</a:t>
            </a:r>
            <a:endParaRPr lang="en-US" sz="2050" b="1" spc="-2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6382512"/>
            <a:ext cx="457200" cy="457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6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Presentation3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TPF_Presentation_Template.potx" id="{C0054A68-2C64-4AB0-A339-C529206E9627}" vid="{4022A7A2-2D66-47A7-9EF5-3F5696BC58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8008B1E587E4BA84B98444E0D48FB" ma:contentTypeVersion="14" ma:contentTypeDescription="Create a new document." ma:contentTypeScope="" ma:versionID="1d13cf7572cf7253638655171f2c8ba2">
  <xsd:schema xmlns:xsd="http://www.w3.org/2001/XMLSchema" xmlns:xs="http://www.w3.org/2001/XMLSchema" xmlns:p="http://schemas.microsoft.com/office/2006/metadata/properties" xmlns:ns1="http://schemas.microsoft.com/sharepoint/v3" xmlns:ns3="58cf3c66-efe1-4866-91c4-f3b15cf46d0f" xmlns:ns4="30b0c551-17e2-487a-8d26-7cea01820ad6" targetNamespace="http://schemas.microsoft.com/office/2006/metadata/properties" ma:root="true" ma:fieldsID="d315463cea59ee01568e2d9cc29ab9e5" ns1:_="" ns3:_="" ns4:_="">
    <xsd:import namespace="http://schemas.microsoft.com/sharepoint/v3"/>
    <xsd:import namespace="58cf3c66-efe1-4866-91c4-f3b15cf46d0f"/>
    <xsd:import namespace="30b0c551-17e2-487a-8d26-7cea01820ad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f3c66-efe1-4866-91c4-f3b15cf46d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0c551-17e2-487a-8d26-7cea01820a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620FA76-9A4A-4C72-80E8-71F485B694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39AB42-FD47-4BFF-A653-E1C54C4B1D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cf3c66-efe1-4866-91c4-f3b15cf46d0f"/>
    <ds:schemaRef ds:uri="30b0c551-17e2-487a-8d26-7cea01820a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570C8B-92D4-4FE4-8EF1-92DD1CED2593}">
  <ds:schemaRefs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30b0c551-17e2-487a-8d26-7cea01820ad6"/>
    <ds:schemaRef ds:uri="http://purl.org/dc/elements/1.1/"/>
    <ds:schemaRef ds:uri="58cf3c66-efe1-4866-91c4-f3b15cf46d0f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28624</TotalTime>
  <Words>643</Words>
  <Application>Microsoft Office PowerPoint</Application>
  <PresentationFormat>On-screen Show (4:3)</PresentationFormat>
  <Paragraphs>119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Wingdings</vt:lpstr>
      <vt:lpstr>Presentation3</vt:lpstr>
      <vt:lpstr>PowerPoint Presentation</vt:lpstr>
      <vt:lpstr>Work Zone Safety</vt:lpstr>
      <vt:lpstr>DOT&amp;PF Regions</vt:lpstr>
      <vt:lpstr>Alaska DOT&amp;PF Structure</vt:lpstr>
      <vt:lpstr>What Does IIJA Mean to  DOT&amp;PF</vt:lpstr>
      <vt:lpstr>IIJA Discretionary Grant Opportunities</vt:lpstr>
      <vt:lpstr>Partnerships: Discretionary Funding</vt:lpstr>
      <vt:lpstr>Working together to address challenges:  Partnerships</vt:lpstr>
      <vt:lpstr>Rural Transportation Planning Organizations (RTPO’s)</vt:lpstr>
      <vt:lpstr>FLAG</vt:lpstr>
      <vt:lpstr>Our New 2022 Survey is Open!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Deppner, Andrea D (DOT)</dc:creator>
  <cp:lastModifiedBy>Deppner, Andrea D (DOT)</cp:lastModifiedBy>
  <cp:revision>590</cp:revision>
  <cp:lastPrinted>2021-09-17T20:11:49Z</cp:lastPrinted>
  <dcterms:created xsi:type="dcterms:W3CDTF">2015-03-11T21:05:52Z</dcterms:created>
  <dcterms:modified xsi:type="dcterms:W3CDTF">2022-04-08T20:48:06Z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0x010100F958008B1E587E4BA84B98444E0D48FB</vt:lpwstr>
  </property>
</Properties>
</file>